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nva Sans Bold" panose="020B0803030501040103" pitchFamily="34" charset="0"/>
      <p:regular r:id="rId13"/>
      <p:bold r:id="rId14"/>
    </p:embeddedFont>
    <p:embeddedFont>
      <p:font typeface="Clear Sans" panose="020B0503030202020304" pitchFamily="34" charset="0"/>
      <p:regular r:id="rId15"/>
    </p:embeddedFont>
    <p:embeddedFont>
      <p:font typeface="Clear Sans Bold" panose="020B0803030202020304" pitchFamily="34" charset="0"/>
      <p:regular r:id="rId16"/>
      <p:bold r:id="rId17"/>
    </p:embeddedFont>
    <p:embeddedFont>
      <p:font typeface="Clear Sans Italics" panose="020B0503030202090304" pitchFamily="34" charset="0"/>
      <p:regular r:id="rId18"/>
      <p:italic r:id="rId19"/>
    </p:embeddedFont>
    <p:embeddedFont>
      <p:font typeface="Norwester" pitchFamily="2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04" autoAdjust="0"/>
    <p:restoredTop sz="94569" autoAdjust="0"/>
  </p:normalViewPr>
  <p:slideViewPr>
    <p:cSldViewPr>
      <p:cViewPr varScale="1">
        <p:scale>
          <a:sx n="98" d="100"/>
          <a:sy n="98" d="100"/>
        </p:scale>
        <p:origin x="224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3" Type="http://schemas.openxmlformats.org/officeDocument/2006/relationships/image" Target="../media/image30.sv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6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2834" y="-1921745"/>
            <a:ext cx="6755642" cy="4114800"/>
          </a:xfrm>
          <a:custGeom>
            <a:avLst/>
            <a:gdLst/>
            <a:ahLst/>
            <a:cxnLst/>
            <a:rect l="l" t="t" r="r" b="b"/>
            <a:pathLst>
              <a:path w="6755642" h="4114800">
                <a:moveTo>
                  <a:pt x="0" y="0"/>
                </a:moveTo>
                <a:lnTo>
                  <a:pt x="6755642" y="0"/>
                </a:lnTo>
                <a:lnTo>
                  <a:pt x="67556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303834" y="1790711"/>
            <a:ext cx="1194327" cy="2586142"/>
          </a:xfrm>
          <a:custGeom>
            <a:avLst/>
            <a:gdLst/>
            <a:ahLst/>
            <a:cxnLst/>
            <a:rect l="l" t="t" r="r" b="b"/>
            <a:pathLst>
              <a:path w="1194327" h="2586142">
                <a:moveTo>
                  <a:pt x="0" y="0"/>
                </a:moveTo>
                <a:lnTo>
                  <a:pt x="1194327" y="0"/>
                </a:lnTo>
                <a:lnTo>
                  <a:pt x="1194327" y="2586142"/>
                </a:lnTo>
                <a:lnTo>
                  <a:pt x="0" y="2586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2095190" y="2021154"/>
            <a:ext cx="5357753" cy="5591583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5357753" y="0"/>
                </a:moveTo>
                <a:lnTo>
                  <a:pt x="0" y="0"/>
                </a:lnTo>
                <a:lnTo>
                  <a:pt x="0" y="5591582"/>
                </a:lnTo>
                <a:lnTo>
                  <a:pt x="5357753" y="5591582"/>
                </a:lnTo>
                <a:lnTo>
                  <a:pt x="53577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947148" y="1264426"/>
            <a:ext cx="3144039" cy="2440918"/>
          </a:xfrm>
          <a:custGeom>
            <a:avLst/>
            <a:gdLst/>
            <a:ahLst/>
            <a:cxnLst/>
            <a:rect l="l" t="t" r="r" b="b"/>
            <a:pathLst>
              <a:path w="3144039" h="2440918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24872" y="5005800"/>
            <a:ext cx="1894295" cy="4252500"/>
          </a:xfrm>
          <a:custGeom>
            <a:avLst/>
            <a:gdLst/>
            <a:ahLst/>
            <a:cxnLst/>
            <a:rect l="l" t="t" r="r" b="b"/>
            <a:pathLst>
              <a:path w="1894295" h="4252500">
                <a:moveTo>
                  <a:pt x="0" y="0"/>
                </a:moveTo>
                <a:lnTo>
                  <a:pt x="1894295" y="0"/>
                </a:lnTo>
                <a:lnTo>
                  <a:pt x="1894295" y="4252500"/>
                </a:lnTo>
                <a:lnTo>
                  <a:pt x="0" y="42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011803" y="7612736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9263416" y="3477955"/>
            <a:ext cx="7774684" cy="1338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8"/>
              </a:lnSpc>
            </a:pPr>
            <a:r>
              <a:rPr lang="en-US" sz="10088" b="1">
                <a:solidFill>
                  <a:srgbClr val="F7B4A7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AuctionNest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042216" y="3354369"/>
            <a:ext cx="8217084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0361483" y="4563110"/>
            <a:ext cx="520757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94DDDE"/>
                </a:solidFill>
                <a:latin typeface="Clear Sans"/>
                <a:ea typeface="Clear Sans"/>
                <a:cs typeface="Clear Sans"/>
                <a:sym typeface="Clear Sans"/>
              </a:rPr>
              <a:t>America’s Auction House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703449" y="7789006"/>
            <a:ext cx="9334651" cy="2281660"/>
            <a:chOff x="0" y="0"/>
            <a:chExt cx="12446201" cy="3042213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466710"/>
              <a:ext cx="12446201" cy="1575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114"/>
                </a:lnSpc>
              </a:pPr>
              <a:r>
                <a:rPr lang="en-US" sz="2708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SAMEER SHAIK</a:t>
              </a:r>
            </a:p>
            <a:p>
              <a:pPr algn="just">
                <a:lnSpc>
                  <a:spcPts val="3114"/>
                </a:lnSpc>
              </a:pPr>
              <a:r>
                <a:rPr lang="en-US" sz="2708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VIVEK KOMMAREDDY</a:t>
              </a:r>
            </a:p>
            <a:p>
              <a:pPr algn="just">
                <a:lnSpc>
                  <a:spcPts val="3114"/>
                </a:lnSpc>
              </a:pPr>
              <a:r>
                <a:rPr lang="en-US" sz="2708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PRAKHYA TUMMALA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6675"/>
              <a:ext cx="5098709" cy="12413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86"/>
                </a:lnSpc>
              </a:pPr>
              <a:r>
                <a:rPr lang="en-US" sz="3550" b="1" spc="191">
                  <a:solidFill>
                    <a:srgbClr val="F7B4A7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TEAM 7 </a:t>
              </a:r>
            </a:p>
            <a:p>
              <a:pPr algn="l">
                <a:lnSpc>
                  <a:spcPts val="3586"/>
                </a:lnSpc>
              </a:pPr>
              <a:r>
                <a:rPr lang="en-US" sz="3550" b="1" spc="191">
                  <a:solidFill>
                    <a:srgbClr val="F7B4A7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TRI-ALLIANCE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242167" y="2816673"/>
            <a:ext cx="9319119" cy="5970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6399" b="1">
                <a:solidFill>
                  <a:srgbClr val="94DDD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"With </a:t>
            </a:r>
            <a:r>
              <a:rPr lang="en-US" sz="6399" b="1">
                <a:solidFill>
                  <a:srgbClr val="F7B4A7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Auctionnest</a:t>
            </a:r>
            <a:r>
              <a:rPr lang="en-US" sz="6399" b="1">
                <a:solidFill>
                  <a:srgbClr val="94DDD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, technology transforms auctions into a </a:t>
            </a:r>
            <a:r>
              <a:rPr lang="en-US" sz="6399" b="1">
                <a:solidFill>
                  <a:srgbClr val="F7B4A7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safer</a:t>
            </a:r>
            <a:r>
              <a:rPr lang="en-US" sz="6399" b="1">
                <a:solidFill>
                  <a:srgbClr val="94DDD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, </a:t>
            </a:r>
            <a:r>
              <a:rPr lang="en-US" sz="6399" b="1">
                <a:solidFill>
                  <a:srgbClr val="F7B4A7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smarter</a:t>
            </a:r>
            <a:r>
              <a:rPr lang="en-US" sz="6399" b="1">
                <a:solidFill>
                  <a:srgbClr val="94DDD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, and more seamless experience for buyers and sellers alike."</a:t>
            </a:r>
          </a:p>
        </p:txBody>
      </p:sp>
      <p:sp>
        <p:nvSpPr>
          <p:cNvPr id="3" name="Freeform 3"/>
          <p:cNvSpPr/>
          <p:nvPr/>
        </p:nvSpPr>
        <p:spPr>
          <a:xfrm>
            <a:off x="4610774" y="1441513"/>
            <a:ext cx="2645731" cy="1625922"/>
          </a:xfrm>
          <a:custGeom>
            <a:avLst/>
            <a:gdLst/>
            <a:ahLst/>
            <a:cxnLst/>
            <a:rect l="l" t="t" r="r" b="b"/>
            <a:pathLst>
              <a:path w="2645731" h="1625922">
                <a:moveTo>
                  <a:pt x="0" y="0"/>
                </a:moveTo>
                <a:lnTo>
                  <a:pt x="2645731" y="0"/>
                </a:lnTo>
                <a:lnTo>
                  <a:pt x="2645731" y="1625922"/>
                </a:lnTo>
                <a:lnTo>
                  <a:pt x="0" y="16259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2879313" y="5316566"/>
            <a:ext cx="5758626" cy="4114800"/>
          </a:xfrm>
          <a:custGeom>
            <a:avLst/>
            <a:gdLst/>
            <a:ahLst/>
            <a:cxnLst/>
            <a:rect l="l" t="t" r="r" b="b"/>
            <a:pathLst>
              <a:path w="5758626" h="4114800">
                <a:moveTo>
                  <a:pt x="0" y="0"/>
                </a:moveTo>
                <a:lnTo>
                  <a:pt x="5758626" y="0"/>
                </a:lnTo>
                <a:lnTo>
                  <a:pt x="57586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340312" y="-1788377"/>
            <a:ext cx="1491622" cy="3229890"/>
          </a:xfrm>
          <a:custGeom>
            <a:avLst/>
            <a:gdLst/>
            <a:ahLst/>
            <a:cxnLst/>
            <a:rect l="l" t="t" r="r" b="b"/>
            <a:pathLst>
              <a:path w="1491622" h="3229890">
                <a:moveTo>
                  <a:pt x="0" y="0"/>
                </a:moveTo>
                <a:lnTo>
                  <a:pt x="1491622" y="0"/>
                </a:lnTo>
                <a:lnTo>
                  <a:pt x="1491622" y="3229890"/>
                </a:lnTo>
                <a:lnTo>
                  <a:pt x="0" y="3229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242167" y="-1536821"/>
            <a:ext cx="3748344" cy="3073642"/>
          </a:xfrm>
          <a:custGeom>
            <a:avLst/>
            <a:gdLst/>
            <a:ahLst/>
            <a:cxnLst/>
            <a:rect l="l" t="t" r="r" b="b"/>
            <a:pathLst>
              <a:path w="3748344" h="3073642">
                <a:moveTo>
                  <a:pt x="0" y="0"/>
                </a:moveTo>
                <a:lnTo>
                  <a:pt x="3748345" y="0"/>
                </a:lnTo>
                <a:lnTo>
                  <a:pt x="3748345" y="3073642"/>
                </a:lnTo>
                <a:lnTo>
                  <a:pt x="0" y="30736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566643" y="-2441088"/>
            <a:ext cx="4317873" cy="5892879"/>
          </a:xfrm>
          <a:custGeom>
            <a:avLst/>
            <a:gdLst/>
            <a:ahLst/>
            <a:cxnLst/>
            <a:rect l="l" t="t" r="r" b="b"/>
            <a:pathLst>
              <a:path w="4317873" h="5892879">
                <a:moveTo>
                  <a:pt x="0" y="0"/>
                </a:moveTo>
                <a:lnTo>
                  <a:pt x="4317873" y="0"/>
                </a:lnTo>
                <a:lnTo>
                  <a:pt x="4317873" y="5892879"/>
                </a:lnTo>
                <a:lnTo>
                  <a:pt x="0" y="58928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flipH="1">
            <a:off x="1742874" y="3067435"/>
            <a:ext cx="4597438" cy="2842053"/>
          </a:xfrm>
          <a:custGeom>
            <a:avLst/>
            <a:gdLst/>
            <a:ahLst/>
            <a:cxnLst/>
            <a:rect l="l" t="t" r="r" b="b"/>
            <a:pathLst>
              <a:path w="4597438" h="2842053">
                <a:moveTo>
                  <a:pt x="4597438" y="0"/>
                </a:moveTo>
                <a:lnTo>
                  <a:pt x="0" y="0"/>
                </a:lnTo>
                <a:lnTo>
                  <a:pt x="0" y="2842053"/>
                </a:lnTo>
                <a:lnTo>
                  <a:pt x="4597438" y="2842053"/>
                </a:lnTo>
                <a:lnTo>
                  <a:pt x="4597438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19387" y="3891813"/>
            <a:ext cx="7312717" cy="2228749"/>
            <a:chOff x="0" y="0"/>
            <a:chExt cx="9750289" cy="2971665"/>
          </a:xfrm>
        </p:grpSpPr>
        <p:sp>
          <p:nvSpPr>
            <p:cNvPr id="3" name="TextBox 3"/>
            <p:cNvSpPr txBox="1"/>
            <p:nvPr/>
          </p:nvSpPr>
          <p:spPr>
            <a:xfrm>
              <a:off x="0" y="190500"/>
              <a:ext cx="9750289" cy="1431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520"/>
                </a:lnSpc>
              </a:pPr>
              <a:r>
                <a:rPr lang="en-US" sz="8000" b="1" spc="-88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Thank You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20037"/>
              <a:ext cx="9750289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>
                  <a:solidFill>
                    <a:srgbClr val="2B4B8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....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9854137" y="3018272"/>
            <a:ext cx="7411325" cy="4635447"/>
          </a:xfrm>
          <a:custGeom>
            <a:avLst/>
            <a:gdLst/>
            <a:ahLst/>
            <a:cxnLst/>
            <a:rect l="l" t="t" r="r" b="b"/>
            <a:pathLst>
              <a:path w="7411325" h="4635447">
                <a:moveTo>
                  <a:pt x="0" y="0"/>
                </a:moveTo>
                <a:lnTo>
                  <a:pt x="7411325" y="0"/>
                </a:lnTo>
                <a:lnTo>
                  <a:pt x="7411325" y="4635447"/>
                </a:lnTo>
                <a:lnTo>
                  <a:pt x="0" y="4635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665100" y="8613636"/>
            <a:ext cx="4338720" cy="2713672"/>
          </a:xfrm>
          <a:custGeom>
            <a:avLst/>
            <a:gdLst/>
            <a:ahLst/>
            <a:cxnLst/>
            <a:rect l="l" t="t" r="r" b="b"/>
            <a:pathLst>
              <a:path w="4338720" h="2713672">
                <a:moveTo>
                  <a:pt x="0" y="0"/>
                </a:moveTo>
                <a:lnTo>
                  <a:pt x="4338720" y="0"/>
                </a:lnTo>
                <a:lnTo>
                  <a:pt x="4338720" y="2713671"/>
                </a:lnTo>
                <a:lnTo>
                  <a:pt x="0" y="2713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976014" y="7483497"/>
            <a:ext cx="3289448" cy="2057400"/>
          </a:xfrm>
          <a:custGeom>
            <a:avLst/>
            <a:gdLst/>
            <a:ahLst/>
            <a:cxnLst/>
            <a:rect l="l" t="t" r="r" b="b"/>
            <a:pathLst>
              <a:path w="3289448" h="2057400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3320348" y="712171"/>
            <a:ext cx="3289448" cy="2057400"/>
          </a:xfrm>
          <a:custGeom>
            <a:avLst/>
            <a:gdLst/>
            <a:ahLst/>
            <a:cxnLst/>
            <a:rect l="l" t="t" r="r" b="b"/>
            <a:pathLst>
              <a:path w="3289448" h="2057400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67260" y="116216"/>
            <a:ext cx="4492140" cy="4114800"/>
          </a:xfrm>
          <a:custGeom>
            <a:avLst/>
            <a:gdLst/>
            <a:ahLst/>
            <a:cxnLst/>
            <a:rect l="l" t="t" r="r" b="b"/>
            <a:pathLst>
              <a:path w="4492140" h="4114800">
                <a:moveTo>
                  <a:pt x="0" y="0"/>
                </a:moveTo>
                <a:lnTo>
                  <a:pt x="4492140" y="0"/>
                </a:lnTo>
                <a:lnTo>
                  <a:pt x="44921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411402" y="3347096"/>
            <a:ext cx="4027998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6399" b="1" dirty="0">
                <a:solidFill>
                  <a:srgbClr val="31356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OPTION1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39217" y="4433428"/>
            <a:ext cx="13533890" cy="2696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5065" b="1">
                <a:solidFill>
                  <a:srgbClr val="31356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Design three parts of an Auction Site: Registering products to sell, Bidding on an item, Customer Reviews of Sellers.</a:t>
            </a:r>
          </a:p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5065" b="1">
                <a:solidFill>
                  <a:srgbClr val="31356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Scenario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6730" y="1817226"/>
            <a:ext cx="6060519" cy="6652549"/>
            <a:chOff x="0" y="0"/>
            <a:chExt cx="8080692" cy="88700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66060" cy="6830128"/>
            </a:xfrm>
            <a:custGeom>
              <a:avLst/>
              <a:gdLst/>
              <a:ahLst/>
              <a:cxnLst/>
              <a:rect l="l" t="t" r="r" b="b"/>
              <a:pathLst>
                <a:path w="5166060" h="6830128">
                  <a:moveTo>
                    <a:pt x="0" y="0"/>
                  </a:moveTo>
                  <a:lnTo>
                    <a:pt x="5166060" y="0"/>
                  </a:lnTo>
                  <a:lnTo>
                    <a:pt x="5166060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428290" y="1054304"/>
              <a:ext cx="5166060" cy="6830128"/>
            </a:xfrm>
            <a:custGeom>
              <a:avLst/>
              <a:gdLst/>
              <a:ahLst/>
              <a:cxnLst/>
              <a:rect l="l" t="t" r="r" b="b"/>
              <a:pathLst>
                <a:path w="5166060" h="6830128">
                  <a:moveTo>
                    <a:pt x="0" y="0"/>
                  </a:moveTo>
                  <a:lnTo>
                    <a:pt x="5166060" y="0"/>
                  </a:lnTo>
                  <a:lnTo>
                    <a:pt x="5166060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2914631" y="2039937"/>
              <a:ext cx="5166060" cy="6830128"/>
            </a:xfrm>
            <a:custGeom>
              <a:avLst/>
              <a:gdLst/>
              <a:ahLst/>
              <a:cxnLst/>
              <a:rect l="l" t="t" r="r" b="b"/>
              <a:pathLst>
                <a:path w="5166060" h="6830128">
                  <a:moveTo>
                    <a:pt x="0" y="0"/>
                  </a:moveTo>
                  <a:lnTo>
                    <a:pt x="5166061" y="0"/>
                  </a:lnTo>
                  <a:lnTo>
                    <a:pt x="5166061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7875299" y="90487"/>
          <a:ext cx="10158674" cy="10106025"/>
        </p:xfrm>
        <a:graphic>
          <a:graphicData uri="http://schemas.openxmlformats.org/drawingml/2006/table">
            <a:tbl>
              <a:tblPr/>
              <a:tblGrid>
                <a:gridCol w="101586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20359">
                <a:tc>
                  <a:txBody>
                    <a:bodyPr/>
                    <a:lstStyle/>
                    <a:p>
                      <a:pPr algn="l">
                        <a:lnSpc>
                          <a:spcPts val="6860"/>
                        </a:lnSpc>
                        <a:defRPr/>
                      </a:pPr>
                      <a:r>
                        <a:rPr lang="en-US" sz="4900" b="1">
                          <a:solidFill>
                            <a:srgbClr val="F7B4A7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How You Completed the scope document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8418">
                <a:tc>
                  <a:txBody>
                    <a:bodyPr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94DDDE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To complete the scope document, we first defined the problem AuctionNest is solving: improving Auctions platform designed to provide a safe and secure environment for buying and selling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7248">
                <a:tc>
                  <a:txBody>
                    <a:bodyPr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94DDDE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We Outlined the Goals of the Project :</a:t>
                      </a:r>
                      <a:endParaRPr lang="en-US" sz="1100"/>
                    </a:p>
                    <a:p>
                      <a:pPr marL="626111" lvl="1" indent="-313055" algn="l">
                        <a:lnSpc>
                          <a:spcPts val="4060"/>
                        </a:lnSpc>
                        <a:buFont typeface="Arial"/>
                        <a:buChar char="•"/>
                      </a:pPr>
                      <a:r>
                        <a:rPr lang="en-US" sz="2900">
                          <a:solidFill>
                            <a:srgbClr val="94DDDE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Detailing the Features</a:t>
                      </a:r>
                    </a:p>
                    <a:p>
                      <a:pPr marL="626111" lvl="1" indent="-313055" algn="l">
                        <a:lnSpc>
                          <a:spcPts val="4060"/>
                        </a:lnSpc>
                        <a:buFont typeface="Arial"/>
                        <a:buChar char="•"/>
                      </a:pPr>
                      <a:r>
                        <a:rPr lang="en-US" sz="2900">
                          <a:solidFill>
                            <a:srgbClr val="94DDDE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Verifying the Users</a:t>
                      </a:r>
                    </a:p>
                    <a:p>
                      <a:pPr marL="626111" lvl="1" indent="-313055" algn="l">
                        <a:lnSpc>
                          <a:spcPts val="4060"/>
                        </a:lnSpc>
                        <a:buFont typeface="Arial"/>
                        <a:buChar char="•"/>
                      </a:pPr>
                      <a:r>
                        <a:rPr lang="en-US" sz="2900">
                          <a:solidFill>
                            <a:srgbClr val="94DDDE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Personalized Recommendations</a:t>
                      </a:r>
                    </a:p>
                    <a:p>
                      <a:pPr algn="l">
                        <a:lnSpc>
                          <a:spcPts val="4060"/>
                        </a:lnSpc>
                      </a:pPr>
                      <a:endParaRPr lang="en-US" sz="2900">
                        <a:solidFill>
                          <a:srgbClr val="94DDDE"/>
                        </a:solidFill>
                        <a:latin typeface="Clear Sans"/>
                        <a:ea typeface="Clear Sans"/>
                        <a:cs typeface="Clear Sans"/>
                        <a:sym typeface="Clear Sans"/>
                      </a:endParaRPr>
                    </a:p>
                    <a:p>
                      <a:pPr algn="l">
                        <a:lnSpc>
                          <a:spcPts val="4060"/>
                        </a:lnSpc>
                      </a:pPr>
                      <a:r>
                        <a:rPr lang="en-US" sz="2900" i="1">
                          <a:solidFill>
                            <a:srgbClr val="94DDDE"/>
                          </a:solidFill>
                          <a:latin typeface="Clear Sans Italics"/>
                          <a:ea typeface="Clear Sans Italics"/>
                          <a:cs typeface="Clear Sans Italics"/>
                          <a:sym typeface="Clear Sans Italics"/>
                        </a:rPr>
                        <a:t>The document was completed through team collaboration, where we divided the tasks of identifying user needs, outlining system functions, and defining performance metrics</a:t>
                      </a:r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04552" y="6659138"/>
            <a:ext cx="4524545" cy="3627862"/>
          </a:xfrm>
          <a:custGeom>
            <a:avLst/>
            <a:gdLst/>
            <a:ahLst/>
            <a:cxnLst/>
            <a:rect l="l" t="t" r="r" b="b"/>
            <a:pathLst>
              <a:path w="4524545" h="3627862">
                <a:moveTo>
                  <a:pt x="0" y="0"/>
                </a:moveTo>
                <a:lnTo>
                  <a:pt x="4524545" y="0"/>
                </a:lnTo>
                <a:lnTo>
                  <a:pt x="4524545" y="3627862"/>
                </a:lnTo>
                <a:lnTo>
                  <a:pt x="0" y="3627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667256" y="1301817"/>
            <a:ext cx="9768230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6399" b="1">
                <a:solidFill>
                  <a:srgbClr val="31356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System/Project Scope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23731" y="2693692"/>
            <a:ext cx="17040537" cy="5469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5"/>
              </a:lnSpc>
              <a:spcBef>
                <a:spcPct val="0"/>
              </a:spcBef>
            </a:pPr>
            <a:r>
              <a:rPr lang="en-US" sz="3096">
                <a:solidFill>
                  <a:srgbClr val="31356E"/>
                </a:solidFill>
                <a:latin typeface="Clear Sans"/>
                <a:ea typeface="Clear Sans"/>
                <a:cs typeface="Clear Sans"/>
                <a:sym typeface="Clear Sans"/>
              </a:rPr>
              <a:t>AuctionNest aims to provide a secure online auction platform for buying and selling various goods and services. Key features include:</a:t>
            </a:r>
          </a:p>
          <a:p>
            <a:pPr marL="668628" lvl="1" indent="-334314" algn="l">
              <a:lnSpc>
                <a:spcPts val="4335"/>
              </a:lnSpc>
              <a:spcBef>
                <a:spcPct val="0"/>
              </a:spcBef>
              <a:buFont typeface="Arial"/>
              <a:buChar char="•"/>
            </a:pPr>
            <a:r>
              <a:rPr lang="en-US" sz="3096">
                <a:solidFill>
                  <a:srgbClr val="31356E"/>
                </a:solidFill>
                <a:latin typeface="Clear Sans"/>
                <a:ea typeface="Clear Sans"/>
                <a:cs typeface="Clear Sans"/>
                <a:sym typeface="Clear Sans"/>
              </a:rPr>
              <a:t>User Verification: Robust identity checks to ensure all participants are genuine.</a:t>
            </a:r>
          </a:p>
          <a:p>
            <a:pPr marL="668628" lvl="1" indent="-334314" algn="l">
              <a:lnSpc>
                <a:spcPts val="4335"/>
              </a:lnSpc>
              <a:spcBef>
                <a:spcPct val="0"/>
              </a:spcBef>
              <a:buFont typeface="Arial"/>
              <a:buChar char="•"/>
            </a:pPr>
            <a:r>
              <a:rPr lang="en-US" sz="3096">
                <a:solidFill>
                  <a:srgbClr val="31356E"/>
                </a:solidFill>
                <a:latin typeface="Clear Sans"/>
                <a:ea typeface="Clear Sans"/>
                <a:cs typeface="Clear Sans"/>
                <a:sym typeface="Clear Sans"/>
              </a:rPr>
              <a:t>Secure Transactions: Advanced payment gateways for safe and efficient transactions.</a:t>
            </a:r>
          </a:p>
          <a:p>
            <a:pPr marL="668628" lvl="1" indent="-334314" algn="l">
              <a:lnSpc>
                <a:spcPts val="4335"/>
              </a:lnSpc>
              <a:spcBef>
                <a:spcPct val="0"/>
              </a:spcBef>
              <a:buFont typeface="Arial"/>
              <a:buChar char="•"/>
            </a:pPr>
            <a:r>
              <a:rPr lang="en-US" sz="3096">
                <a:solidFill>
                  <a:srgbClr val="31356E"/>
                </a:solidFill>
                <a:latin typeface="Clear Sans"/>
                <a:ea typeface="Clear Sans"/>
                <a:cs typeface="Clear Sans"/>
                <a:sym typeface="Clear Sans"/>
              </a:rPr>
              <a:t>Real-Time Auction Tracking: Notifications and updates on auction statuses and bids.</a:t>
            </a:r>
          </a:p>
          <a:p>
            <a:pPr marL="668628" lvl="1" indent="-334314" algn="l">
              <a:lnSpc>
                <a:spcPts val="4335"/>
              </a:lnSpc>
              <a:spcBef>
                <a:spcPct val="0"/>
              </a:spcBef>
              <a:buFont typeface="Arial"/>
              <a:buChar char="•"/>
            </a:pPr>
            <a:r>
              <a:rPr lang="en-US" sz="3096">
                <a:solidFill>
                  <a:srgbClr val="31356E"/>
                </a:solidFill>
                <a:latin typeface="Clear Sans"/>
                <a:ea typeface="Clear Sans"/>
                <a:cs typeface="Clear Sans"/>
                <a:sym typeface="Clear Sans"/>
              </a:rPr>
              <a:t>Multi-Device Synchronization: Seamless access across various devices.</a:t>
            </a:r>
          </a:p>
          <a:p>
            <a:pPr marL="668628" lvl="1" indent="-334314" algn="l">
              <a:lnSpc>
                <a:spcPts val="4335"/>
              </a:lnSpc>
              <a:spcBef>
                <a:spcPct val="0"/>
              </a:spcBef>
              <a:buFont typeface="Arial"/>
              <a:buChar char="•"/>
            </a:pPr>
            <a:r>
              <a:rPr lang="en-US" sz="3096">
                <a:solidFill>
                  <a:srgbClr val="31356E"/>
                </a:solidFill>
                <a:latin typeface="Clear Sans"/>
                <a:ea typeface="Clear Sans"/>
                <a:cs typeface="Clear Sans"/>
                <a:sym typeface="Clear Sans"/>
              </a:rPr>
              <a:t>Community Building: Fostering a trustworthy environment to reduce scams and fraud.</a:t>
            </a:r>
          </a:p>
          <a:p>
            <a:pPr algn="l">
              <a:lnSpc>
                <a:spcPts val="4335"/>
              </a:lnSpc>
              <a:spcBef>
                <a:spcPct val="0"/>
              </a:spcBef>
            </a:pPr>
            <a:r>
              <a:rPr lang="en-US" sz="3096">
                <a:solidFill>
                  <a:srgbClr val="31356E"/>
                </a:solidFill>
                <a:latin typeface="Clear Sans"/>
                <a:ea typeface="Clear Sans"/>
                <a:cs typeface="Clear Sans"/>
                <a:sym typeface="Clear Sans"/>
              </a:rPr>
              <a:t>Objective: To deliver a modern, user-friendly auction experience that enhances confidence and accessibility for all users.</a:t>
            </a:r>
          </a:p>
          <a:p>
            <a:pPr algn="l">
              <a:lnSpc>
                <a:spcPts val="4335"/>
              </a:lnSpc>
              <a:spcBef>
                <a:spcPct val="0"/>
              </a:spcBef>
            </a:pPr>
            <a:endParaRPr lang="en-US" sz="3096">
              <a:solidFill>
                <a:srgbClr val="31356E"/>
              </a:solidFill>
              <a:latin typeface="Clear Sans"/>
              <a:ea typeface="Clear Sans"/>
              <a:cs typeface="Clear Sans"/>
              <a:sym typeface="Clear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B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8477" y="1297682"/>
            <a:ext cx="14307613" cy="8989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6"/>
              </a:lnSpc>
            </a:pPr>
            <a:r>
              <a:rPr lang="en-US" sz="2958" b="1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System Users for AuctionNest:</a:t>
            </a:r>
          </a:p>
          <a:p>
            <a:pPr algn="l">
              <a:lnSpc>
                <a:spcPts val="3106"/>
              </a:lnSpc>
            </a:pPr>
            <a:endParaRPr lang="en-US" sz="2958" b="1">
              <a:solidFill>
                <a:srgbClr val="2B4B82"/>
              </a:solidFill>
              <a:latin typeface="Clear Sans Bold"/>
              <a:ea typeface="Clear Sans Bold"/>
              <a:cs typeface="Clear Sans Bold"/>
              <a:sym typeface="Clear Sans Bold"/>
            </a:endParaRPr>
          </a:p>
          <a:p>
            <a:pPr marL="638677" lvl="1" indent="-319339" algn="l">
              <a:lnSpc>
                <a:spcPts val="3106"/>
              </a:lnSpc>
              <a:buAutoNum type="arabicPeriod"/>
            </a:pPr>
            <a:r>
              <a:rPr lang="en-US" sz="2958" b="1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Individual Buyers: Users seeking to purchase items securely through verified auctions.</a:t>
            </a:r>
          </a:p>
          <a:p>
            <a:pPr marL="638677" lvl="1" indent="-319339" algn="l">
              <a:lnSpc>
                <a:spcPts val="3106"/>
              </a:lnSpc>
              <a:buAutoNum type="arabicPeriod"/>
            </a:pPr>
            <a:r>
              <a:rPr lang="en-US" sz="2958" b="1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Individual Sellers: Individuals selling items, ensuring their listings reach a broad audience of verified buyers.</a:t>
            </a:r>
          </a:p>
          <a:p>
            <a:pPr marL="638677" lvl="1" indent="-319339" algn="l">
              <a:lnSpc>
                <a:spcPts val="3106"/>
              </a:lnSpc>
              <a:spcBef>
                <a:spcPct val="0"/>
              </a:spcBef>
              <a:buAutoNum type="arabicPeriod"/>
            </a:pPr>
            <a:r>
              <a:rPr lang="en-US" sz="2958" b="1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Small Businesses: Local businesses auctioning surplus inventory with confidence in a secure platform.</a:t>
            </a:r>
          </a:p>
          <a:p>
            <a:pPr marL="638677" lvl="1" indent="-319339" algn="l">
              <a:lnSpc>
                <a:spcPts val="3106"/>
              </a:lnSpc>
              <a:spcBef>
                <a:spcPct val="0"/>
              </a:spcBef>
              <a:buAutoNum type="arabicPeriod"/>
            </a:pPr>
            <a:r>
              <a:rPr lang="en-US" sz="2958" b="1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Art Galleries and Collectors: Organizations and individuals auctioning valuable art and collectibles securely.</a:t>
            </a:r>
          </a:p>
          <a:p>
            <a:pPr marL="638677" lvl="1" indent="-319339" algn="l">
              <a:lnSpc>
                <a:spcPts val="3106"/>
              </a:lnSpc>
              <a:spcBef>
                <a:spcPct val="0"/>
              </a:spcBef>
              <a:buAutoNum type="arabicPeriod"/>
            </a:pPr>
            <a:r>
              <a:rPr lang="en-US" sz="2958" b="1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Non-Profit Organizations: Groups hosting charity auctions to raise funds within a trusted environment.</a:t>
            </a:r>
          </a:p>
          <a:p>
            <a:pPr algn="l">
              <a:lnSpc>
                <a:spcPts val="3106"/>
              </a:lnSpc>
              <a:spcBef>
                <a:spcPct val="0"/>
              </a:spcBef>
            </a:pPr>
            <a:endParaRPr lang="en-US" sz="2958" b="1">
              <a:solidFill>
                <a:srgbClr val="2B4B82"/>
              </a:solidFill>
              <a:latin typeface="Clear Sans Bold"/>
              <a:ea typeface="Clear Sans Bold"/>
              <a:cs typeface="Clear Sans Bold"/>
              <a:sym typeface="Clear Sans Bold"/>
            </a:endParaRPr>
          </a:p>
          <a:p>
            <a:pPr algn="l">
              <a:lnSpc>
                <a:spcPts val="3106"/>
              </a:lnSpc>
              <a:spcBef>
                <a:spcPct val="0"/>
              </a:spcBef>
            </a:pPr>
            <a:r>
              <a:rPr lang="en-US" sz="2958" b="1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Usage:</a:t>
            </a:r>
          </a:p>
          <a:p>
            <a:pPr algn="l">
              <a:lnSpc>
                <a:spcPts val="3106"/>
              </a:lnSpc>
              <a:spcBef>
                <a:spcPct val="0"/>
              </a:spcBef>
            </a:pPr>
            <a:r>
              <a:rPr lang="en-US" sz="2958" b="1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Users can create verified accounts to engage in auctions, utilizing features such as:</a:t>
            </a:r>
          </a:p>
          <a:p>
            <a:pPr marL="638677" lvl="1" indent="-319339" algn="l">
              <a:lnSpc>
                <a:spcPts val="3106"/>
              </a:lnSpc>
              <a:spcBef>
                <a:spcPct val="0"/>
              </a:spcBef>
              <a:buFont typeface="Arial"/>
              <a:buChar char="•"/>
            </a:pPr>
            <a:r>
              <a:rPr lang="en-US" sz="2958" b="1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Customized Listings: Tailored auction listings for sellers.</a:t>
            </a:r>
          </a:p>
          <a:p>
            <a:pPr marL="638677" lvl="1" indent="-319339" algn="l">
              <a:lnSpc>
                <a:spcPts val="3106"/>
              </a:lnSpc>
              <a:spcBef>
                <a:spcPct val="0"/>
              </a:spcBef>
              <a:buFont typeface="Arial"/>
              <a:buChar char="•"/>
            </a:pPr>
            <a:r>
              <a:rPr lang="en-US" sz="2958" b="1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Real-Time Bidding: Notifications for auction updates and bids.</a:t>
            </a:r>
          </a:p>
          <a:p>
            <a:pPr marL="638677" lvl="1" indent="-319339" algn="l">
              <a:lnSpc>
                <a:spcPts val="3106"/>
              </a:lnSpc>
              <a:spcBef>
                <a:spcPct val="0"/>
              </a:spcBef>
              <a:buFont typeface="Arial"/>
              <a:buChar char="•"/>
            </a:pPr>
            <a:r>
              <a:rPr lang="en-US" sz="2958" b="1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Low-Stock Alerts: Notifications for items needing re-listing.</a:t>
            </a:r>
          </a:p>
          <a:p>
            <a:pPr marL="638677" lvl="1" indent="-319339" algn="l">
              <a:lnSpc>
                <a:spcPts val="3106"/>
              </a:lnSpc>
              <a:spcBef>
                <a:spcPct val="0"/>
              </a:spcBef>
              <a:buFont typeface="Arial"/>
              <a:buChar char="•"/>
            </a:pPr>
            <a:r>
              <a:rPr lang="en-US" sz="2958" b="1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Multi-Device Synchronization: Seamless access across devices.</a:t>
            </a:r>
          </a:p>
          <a:p>
            <a:pPr marL="638677" lvl="1" indent="-319339" algn="l">
              <a:lnSpc>
                <a:spcPts val="3106"/>
              </a:lnSpc>
              <a:spcBef>
                <a:spcPct val="0"/>
              </a:spcBef>
              <a:buFont typeface="Arial"/>
              <a:buChar char="•"/>
            </a:pPr>
            <a:r>
              <a:rPr lang="en-US" sz="2958" b="1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User Authentication and Verification: Ensuring each user, whether buyer or seller, is authenticated for a secure auction experience.</a:t>
            </a:r>
          </a:p>
          <a:p>
            <a:pPr algn="l">
              <a:lnSpc>
                <a:spcPts val="3106"/>
              </a:lnSpc>
              <a:spcBef>
                <a:spcPct val="0"/>
              </a:spcBef>
            </a:pPr>
            <a:endParaRPr lang="en-US" sz="2958" b="1">
              <a:solidFill>
                <a:srgbClr val="2B4B82"/>
              </a:solidFill>
              <a:latin typeface="Clear Sans Bold"/>
              <a:ea typeface="Clear Sans Bold"/>
              <a:cs typeface="Clear Sans Bold"/>
              <a:sym typeface="Clear Sans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4870221" y="6067999"/>
            <a:ext cx="3530498" cy="4114800"/>
          </a:xfrm>
          <a:custGeom>
            <a:avLst/>
            <a:gdLst/>
            <a:ahLst/>
            <a:cxnLst/>
            <a:rect l="l" t="t" r="r" b="b"/>
            <a:pathLst>
              <a:path w="3530498" h="4114800">
                <a:moveTo>
                  <a:pt x="0" y="0"/>
                </a:moveTo>
                <a:lnTo>
                  <a:pt x="3530498" y="0"/>
                </a:lnTo>
                <a:lnTo>
                  <a:pt x="35304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602293" y="-392326"/>
            <a:ext cx="4597438" cy="2842053"/>
          </a:xfrm>
          <a:custGeom>
            <a:avLst/>
            <a:gdLst/>
            <a:ahLst/>
            <a:cxnLst/>
            <a:rect l="l" t="t" r="r" b="b"/>
            <a:pathLst>
              <a:path w="4597438" h="2842053">
                <a:moveTo>
                  <a:pt x="0" y="0"/>
                </a:moveTo>
                <a:lnTo>
                  <a:pt x="4597438" y="0"/>
                </a:lnTo>
                <a:lnTo>
                  <a:pt x="4597438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38477" y="292890"/>
            <a:ext cx="8751938" cy="791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45"/>
              </a:lnSpc>
            </a:pPr>
            <a:r>
              <a:rPr lang="en-US" sz="5853" b="1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System User’s and Usage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74543" y="7074949"/>
            <a:ext cx="2634363" cy="3109227"/>
          </a:xfrm>
          <a:custGeom>
            <a:avLst/>
            <a:gdLst/>
            <a:ahLst/>
            <a:cxnLst/>
            <a:rect l="l" t="t" r="r" b="b"/>
            <a:pathLst>
              <a:path w="2634363" h="3109227">
                <a:moveTo>
                  <a:pt x="0" y="0"/>
                </a:moveTo>
                <a:lnTo>
                  <a:pt x="2634363" y="0"/>
                </a:lnTo>
                <a:lnTo>
                  <a:pt x="2634363" y="3109227"/>
                </a:lnTo>
                <a:lnTo>
                  <a:pt x="0" y="3109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09910" y="1635059"/>
            <a:ext cx="17845888" cy="6875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5"/>
              </a:lnSpc>
            </a:pPr>
            <a:endParaRPr/>
          </a:p>
          <a:p>
            <a:pPr marL="626128" lvl="1" indent="-313064" algn="l">
              <a:lnSpc>
                <a:spcPts val="3045"/>
              </a:lnSpc>
              <a:buFont typeface="Arial"/>
              <a:buChar char="•"/>
            </a:pPr>
            <a:r>
              <a:rPr lang="en-US" sz="2900" b="1">
                <a:solidFill>
                  <a:srgbClr val="DBDBDB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User Authentication and Verification: Ensures that all buyers and sellers are thoroughly vetted, creating a secure auction environment.</a:t>
            </a:r>
          </a:p>
          <a:p>
            <a:pPr algn="l">
              <a:lnSpc>
                <a:spcPts val="3045"/>
              </a:lnSpc>
            </a:pPr>
            <a:endParaRPr lang="en-US" sz="2900" b="1">
              <a:solidFill>
                <a:srgbClr val="DBDBDB"/>
              </a:solidFill>
              <a:latin typeface="Clear Sans Bold"/>
              <a:ea typeface="Clear Sans Bold"/>
              <a:cs typeface="Clear Sans Bold"/>
              <a:sym typeface="Clear Sans Bold"/>
            </a:endParaRPr>
          </a:p>
          <a:p>
            <a:pPr marL="626128" lvl="1" indent="-313064" algn="l">
              <a:lnSpc>
                <a:spcPts val="3045"/>
              </a:lnSpc>
              <a:buFont typeface="Arial"/>
              <a:buChar char="•"/>
            </a:pPr>
            <a:r>
              <a:rPr lang="en-US" sz="2900" b="1">
                <a:solidFill>
                  <a:srgbClr val="DBDBDB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Custom Auction Listings: Users can create and customize auction listings for their items, including detailed descriptions and images.</a:t>
            </a:r>
          </a:p>
          <a:p>
            <a:pPr algn="l">
              <a:lnSpc>
                <a:spcPts val="3045"/>
              </a:lnSpc>
            </a:pPr>
            <a:endParaRPr lang="en-US" sz="2900" b="1">
              <a:solidFill>
                <a:srgbClr val="DBDBDB"/>
              </a:solidFill>
              <a:latin typeface="Clear Sans Bold"/>
              <a:ea typeface="Clear Sans Bold"/>
              <a:cs typeface="Clear Sans Bold"/>
              <a:sym typeface="Clear Sans Bold"/>
            </a:endParaRPr>
          </a:p>
          <a:p>
            <a:pPr marL="626128" lvl="1" indent="-313064" algn="l">
              <a:lnSpc>
                <a:spcPts val="3045"/>
              </a:lnSpc>
              <a:buFont typeface="Arial"/>
              <a:buChar char="•"/>
            </a:pPr>
            <a:r>
              <a:rPr lang="en-US" sz="2900" b="1">
                <a:solidFill>
                  <a:srgbClr val="DBDBDB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Real-Time Bidding and Notifications: Allows users to participate in live bidding with instant notifications on bid updates and auction statuses.</a:t>
            </a:r>
          </a:p>
          <a:p>
            <a:pPr algn="l">
              <a:lnSpc>
                <a:spcPts val="3045"/>
              </a:lnSpc>
            </a:pPr>
            <a:endParaRPr lang="en-US" sz="2900" b="1">
              <a:solidFill>
                <a:srgbClr val="DBDBDB"/>
              </a:solidFill>
              <a:latin typeface="Clear Sans Bold"/>
              <a:ea typeface="Clear Sans Bold"/>
              <a:cs typeface="Clear Sans Bold"/>
              <a:sym typeface="Clear Sans Bold"/>
            </a:endParaRPr>
          </a:p>
          <a:p>
            <a:pPr marL="626128" lvl="1" indent="-313064" algn="l">
              <a:lnSpc>
                <a:spcPts val="3045"/>
              </a:lnSpc>
              <a:buFont typeface="Arial"/>
              <a:buChar char="•"/>
            </a:pPr>
            <a:r>
              <a:rPr lang="en-US" sz="2900" b="1">
                <a:solidFill>
                  <a:srgbClr val="DBDBDB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Multi-Device Synchronization: Enables seamless access and participation across various devices, keeping users informed and engaged.</a:t>
            </a:r>
          </a:p>
          <a:p>
            <a:pPr algn="l">
              <a:lnSpc>
                <a:spcPts val="3045"/>
              </a:lnSpc>
            </a:pPr>
            <a:endParaRPr lang="en-US" sz="2900" b="1">
              <a:solidFill>
                <a:srgbClr val="DBDBDB"/>
              </a:solidFill>
              <a:latin typeface="Clear Sans Bold"/>
              <a:ea typeface="Clear Sans Bold"/>
              <a:cs typeface="Clear Sans Bold"/>
              <a:sym typeface="Clear Sans Bold"/>
            </a:endParaRPr>
          </a:p>
          <a:p>
            <a:pPr marL="626128" lvl="1" indent="-313064" algn="l">
              <a:lnSpc>
                <a:spcPts val="3045"/>
              </a:lnSpc>
              <a:buFont typeface="Arial"/>
              <a:buChar char="•"/>
            </a:pPr>
            <a:r>
              <a:rPr lang="en-US" sz="2900" b="1">
                <a:solidFill>
                  <a:srgbClr val="DBDBDB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Secure Payment Processing: Integrates advanced payment gateways to ensure safe and efficient transactions, protecting user financial information.</a:t>
            </a:r>
          </a:p>
          <a:p>
            <a:pPr algn="l">
              <a:lnSpc>
                <a:spcPts val="3045"/>
              </a:lnSpc>
            </a:pPr>
            <a:endParaRPr lang="en-US" sz="2900" b="1">
              <a:solidFill>
                <a:srgbClr val="DBDBDB"/>
              </a:solidFill>
              <a:latin typeface="Clear Sans Bold"/>
              <a:ea typeface="Clear Sans Bold"/>
              <a:cs typeface="Clear Sans Bold"/>
              <a:sym typeface="Clear Sans Bold"/>
            </a:endParaRPr>
          </a:p>
          <a:p>
            <a:pPr marL="626128" lvl="1" indent="-313064" algn="l">
              <a:lnSpc>
                <a:spcPts val="3045"/>
              </a:lnSpc>
              <a:buFont typeface="Arial"/>
              <a:buChar char="•"/>
            </a:pPr>
            <a:r>
              <a:rPr lang="en-US" sz="2900" b="1">
                <a:solidFill>
                  <a:srgbClr val="DBDBDB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Community Trust Features: Includes user ratings and reviews to foster a trustworthy marketplace, helping users make informed decisions.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41354"/>
            <a:ext cx="7593855" cy="623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6"/>
              </a:lnSpc>
            </a:pPr>
            <a:r>
              <a:rPr lang="en-US" sz="4089" b="1">
                <a:solidFill>
                  <a:srgbClr val="F7B4A7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Major System Capabilities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6465076" y="8156930"/>
            <a:ext cx="2901314" cy="1782989"/>
          </a:xfrm>
          <a:custGeom>
            <a:avLst/>
            <a:gdLst/>
            <a:ahLst/>
            <a:cxnLst/>
            <a:rect l="l" t="t" r="r" b="b"/>
            <a:pathLst>
              <a:path w="2901314" h="1782989">
                <a:moveTo>
                  <a:pt x="2901314" y="0"/>
                </a:moveTo>
                <a:lnTo>
                  <a:pt x="0" y="0"/>
                </a:lnTo>
                <a:lnTo>
                  <a:pt x="0" y="1782989"/>
                </a:lnTo>
                <a:lnTo>
                  <a:pt x="2901314" y="1782989"/>
                </a:lnTo>
                <a:lnTo>
                  <a:pt x="290131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95190" y="7318023"/>
            <a:ext cx="3837986" cy="4114800"/>
          </a:xfrm>
          <a:custGeom>
            <a:avLst/>
            <a:gdLst/>
            <a:ahLst/>
            <a:cxnLst/>
            <a:rect l="l" t="t" r="r" b="b"/>
            <a:pathLst>
              <a:path w="3837986" h="4114800">
                <a:moveTo>
                  <a:pt x="0" y="0"/>
                </a:moveTo>
                <a:lnTo>
                  <a:pt x="3837987" y="0"/>
                </a:lnTo>
                <a:lnTo>
                  <a:pt x="38379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653409">
            <a:off x="13780106" y="5818859"/>
            <a:ext cx="5357753" cy="5591583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0" y="0"/>
                </a:moveTo>
                <a:lnTo>
                  <a:pt x="5357753" y="0"/>
                </a:lnTo>
                <a:lnTo>
                  <a:pt x="5357753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842859" y="469858"/>
            <a:ext cx="5250879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6399" b="1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Who Did What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18401" y="1828783"/>
            <a:ext cx="12004875" cy="6610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4783" lvl="1" indent="-297392" algn="l">
              <a:lnSpc>
                <a:spcPts val="3498"/>
              </a:lnSpc>
              <a:buFont typeface="Arial"/>
              <a:buChar char="•"/>
            </a:pPr>
            <a:r>
              <a:rPr lang="en-US" sz="2754" b="1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Sameer Shaik: Focused on defining the system architecture and documenting the design of user authentication and verification processes in the Software Requirements Specification (SRS) document, ensuring alignment with functional requirements. </a:t>
            </a:r>
          </a:p>
          <a:p>
            <a:pPr algn="l">
              <a:lnSpc>
                <a:spcPts val="3498"/>
              </a:lnSpc>
            </a:pPr>
            <a:endParaRPr lang="en-US" sz="2754" b="1">
              <a:solidFill>
                <a:srgbClr val="2B4B82"/>
              </a:solidFill>
              <a:latin typeface="Clear Sans Bold"/>
              <a:ea typeface="Clear Sans Bold"/>
              <a:cs typeface="Clear Sans Bold"/>
              <a:sym typeface="Clear Sans Bold"/>
            </a:endParaRPr>
          </a:p>
          <a:p>
            <a:pPr marL="594783" lvl="1" indent="-297392" algn="l">
              <a:lnSpc>
                <a:spcPts val="3498"/>
              </a:lnSpc>
              <a:buFont typeface="Arial"/>
              <a:buChar char="•"/>
            </a:pPr>
            <a:r>
              <a:rPr lang="en-US" sz="2754" b="1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Prakhya Tummala: Led the development of detailed use cases for custom auction listings and real-time bidding features, contributing to the integration of user ratings and reviews within the SRS to enhance marketplace trust.</a:t>
            </a:r>
          </a:p>
          <a:p>
            <a:pPr algn="l">
              <a:lnSpc>
                <a:spcPts val="3498"/>
              </a:lnSpc>
            </a:pPr>
            <a:endParaRPr lang="en-US" sz="2754" b="1">
              <a:solidFill>
                <a:srgbClr val="2B4B82"/>
              </a:solidFill>
              <a:latin typeface="Clear Sans Bold"/>
              <a:ea typeface="Clear Sans Bold"/>
              <a:cs typeface="Clear Sans Bold"/>
              <a:sym typeface="Clear Sans Bold"/>
            </a:endParaRPr>
          </a:p>
          <a:p>
            <a:pPr marL="594783" lvl="1" indent="-297392" algn="l">
              <a:lnSpc>
                <a:spcPts val="3498"/>
              </a:lnSpc>
              <a:buFont typeface="Arial"/>
              <a:buChar char="•"/>
            </a:pPr>
            <a:r>
              <a:rPr lang="en-US" sz="2754" b="1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Vivek Kommareddy: Handled the secure payment processing and multi-device synchronization requirements in the SRS, ensuring that the specification supported a seamless user experience across all platforms and devices.</a:t>
            </a:r>
          </a:p>
          <a:p>
            <a:pPr algn="l">
              <a:lnSpc>
                <a:spcPts val="3498"/>
              </a:lnSpc>
            </a:pPr>
            <a:endParaRPr lang="en-US" sz="2754" b="1">
              <a:solidFill>
                <a:srgbClr val="2B4B82"/>
              </a:solidFill>
              <a:latin typeface="Clear Sans Bold"/>
              <a:ea typeface="Clear Sans Bold"/>
              <a:cs typeface="Clear Sans Bold"/>
              <a:sym typeface="Clear Sans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2332" y="2151450"/>
            <a:ext cx="15132234" cy="6883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9232" lvl="1" indent="-329616" algn="l">
              <a:lnSpc>
                <a:spcPts val="4274"/>
              </a:lnSpc>
              <a:buFont typeface="Arial"/>
              <a:buChar char="•"/>
            </a:pPr>
            <a:r>
              <a:rPr lang="en-US" sz="3053" b="1">
                <a:solidFill>
                  <a:srgbClr val="DBDBD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Understanding: Gained a comprehensive understanding of online auction dynamics, including user behavior and market needs, which informed the design of a secure and user-friendly platform.</a:t>
            </a:r>
          </a:p>
          <a:p>
            <a:pPr algn="l">
              <a:lnSpc>
                <a:spcPts val="4274"/>
              </a:lnSpc>
            </a:pPr>
            <a:endParaRPr lang="en-US" sz="3053" b="1">
              <a:solidFill>
                <a:srgbClr val="DBDBDB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659232" lvl="1" indent="-329616" algn="l">
              <a:lnSpc>
                <a:spcPts val="4274"/>
              </a:lnSpc>
              <a:buFont typeface="Arial"/>
              <a:buChar char="•"/>
            </a:pPr>
            <a:r>
              <a:rPr lang="en-US" sz="3053" b="1">
                <a:solidFill>
                  <a:srgbClr val="DBDBD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Critical Factors: Identified essential factors influencing user trust and engagement, such as robust user verification, secure payment processing, and effective communication of auction statuses.</a:t>
            </a:r>
          </a:p>
          <a:p>
            <a:pPr algn="l">
              <a:lnSpc>
                <a:spcPts val="4274"/>
              </a:lnSpc>
            </a:pPr>
            <a:endParaRPr lang="en-US" sz="3053" b="1">
              <a:solidFill>
                <a:srgbClr val="DBDBDB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659232" lvl="1" indent="-329616" algn="l">
              <a:lnSpc>
                <a:spcPts val="4274"/>
              </a:lnSpc>
              <a:buFont typeface="Arial"/>
              <a:buChar char="•"/>
            </a:pPr>
            <a:r>
              <a:rPr lang="en-US" sz="3053" b="1">
                <a:solidFill>
                  <a:srgbClr val="DBDBD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Functional and Non-Functional Requirements: Learned the importance of clearly defining functional requirements (like real-time bidding and custom listings) and non-functional requirements (such as performance, security, and usability) to ensure a well-rounded system design.</a:t>
            </a:r>
          </a:p>
          <a:p>
            <a:pPr algn="l">
              <a:lnSpc>
                <a:spcPts val="4274"/>
              </a:lnSpc>
            </a:pPr>
            <a:endParaRPr lang="en-US" sz="3053" b="1">
              <a:solidFill>
                <a:srgbClr val="DBDBDB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5594566" y="7463469"/>
            <a:ext cx="2338911" cy="2344773"/>
          </a:xfrm>
          <a:custGeom>
            <a:avLst/>
            <a:gdLst/>
            <a:ahLst/>
            <a:cxnLst/>
            <a:rect l="l" t="t" r="r" b="b"/>
            <a:pathLst>
              <a:path w="2338911" h="2344773">
                <a:moveTo>
                  <a:pt x="0" y="0"/>
                </a:moveTo>
                <a:lnTo>
                  <a:pt x="2338911" y="0"/>
                </a:lnTo>
                <a:lnTo>
                  <a:pt x="2338911" y="2344773"/>
                </a:lnTo>
                <a:lnTo>
                  <a:pt x="0" y="2344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116835" y="729556"/>
            <a:ext cx="11000507" cy="979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17"/>
              </a:lnSpc>
            </a:pPr>
            <a:r>
              <a:rPr lang="en-US" sz="7159" b="1">
                <a:solidFill>
                  <a:srgbClr val="F7B4A7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Things We Learned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9037" y="705539"/>
            <a:ext cx="16691479" cy="1585917"/>
            <a:chOff x="0" y="0"/>
            <a:chExt cx="22255306" cy="2114556"/>
          </a:xfrm>
        </p:grpSpPr>
        <p:sp>
          <p:nvSpPr>
            <p:cNvPr id="3" name="TextBox 3"/>
            <p:cNvSpPr txBox="1"/>
            <p:nvPr/>
          </p:nvSpPr>
          <p:spPr>
            <a:xfrm>
              <a:off x="0" y="85725"/>
              <a:ext cx="22255306" cy="11344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339"/>
                </a:lnSpc>
              </a:pPr>
              <a:r>
                <a:rPr lang="en-US" sz="6037" b="1">
                  <a:solidFill>
                    <a:srgbClr val="31356E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Challenges we had for assignments 1.1&amp;1.2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610048"/>
              <a:ext cx="17269676" cy="504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94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94003" y="2137492"/>
            <a:ext cx="15099994" cy="597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5507" lvl="1" indent="-262753" algn="l">
              <a:lnSpc>
                <a:spcPts val="3407"/>
              </a:lnSpc>
              <a:buFont typeface="Arial"/>
              <a:buChar char="•"/>
            </a:pPr>
            <a:r>
              <a:rPr lang="en-US" sz="2434" b="1">
                <a:solidFill>
                  <a:srgbClr val="31356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Clarity of Scope Document: Ensuring the scope document is unambiguous proved challenging. Defining precise project boundaries and objectives led to misunderstandings among stakeholders, impacting project alignment and expectations.</a:t>
            </a:r>
          </a:p>
          <a:p>
            <a:pPr algn="l">
              <a:lnSpc>
                <a:spcPts val="3407"/>
              </a:lnSpc>
            </a:pPr>
            <a:endParaRPr lang="en-US" sz="2434" b="1">
              <a:solidFill>
                <a:srgbClr val="31356E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525507" lvl="1" indent="-262753" algn="l">
              <a:lnSpc>
                <a:spcPts val="3407"/>
              </a:lnSpc>
              <a:buFont typeface="Arial"/>
              <a:buChar char="•"/>
            </a:pPr>
            <a:r>
              <a:rPr lang="en-US" sz="2434" b="1">
                <a:solidFill>
                  <a:srgbClr val="31356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Evolving Requirements: Managing requirements creep during the software development lifecycle was a significant challenge. Changing business needs and evolving customer expectations necessitated frequent revisions of the Software Requirements Specification (SRS), which strained project timelines and resources.</a:t>
            </a:r>
          </a:p>
          <a:p>
            <a:pPr algn="l">
              <a:lnSpc>
                <a:spcPts val="3407"/>
              </a:lnSpc>
            </a:pPr>
            <a:endParaRPr lang="en-US" sz="2434" b="1">
              <a:solidFill>
                <a:srgbClr val="31356E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525507" lvl="1" indent="-262753" algn="l">
              <a:lnSpc>
                <a:spcPts val="3407"/>
              </a:lnSpc>
              <a:buFont typeface="Arial"/>
              <a:buChar char="•"/>
            </a:pPr>
            <a:r>
              <a:rPr lang="en-US" sz="2434" b="1">
                <a:solidFill>
                  <a:srgbClr val="31356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Integration of Components: Coordinating the integration of various system components, such as user authentication, real-time bidding, and secure payment processing, posed difficulties. Ensuring compatibility and seamless interaction between these modules required careful design and extensive testing to avoid integration pitfalls and ensure a cohesive user experience.</a:t>
            </a:r>
          </a:p>
          <a:p>
            <a:pPr algn="l">
              <a:lnSpc>
                <a:spcPts val="3407"/>
              </a:lnSpc>
            </a:pPr>
            <a:endParaRPr lang="en-US" sz="2434" b="1">
              <a:solidFill>
                <a:srgbClr val="31356E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4542215" y="7474632"/>
            <a:ext cx="2949168" cy="2473614"/>
          </a:xfrm>
          <a:custGeom>
            <a:avLst/>
            <a:gdLst/>
            <a:ahLst/>
            <a:cxnLst/>
            <a:rect l="l" t="t" r="r" b="b"/>
            <a:pathLst>
              <a:path w="2949168" h="2473614">
                <a:moveTo>
                  <a:pt x="0" y="0"/>
                </a:moveTo>
                <a:lnTo>
                  <a:pt x="2949168" y="0"/>
                </a:lnTo>
                <a:lnTo>
                  <a:pt x="2949168" y="2473615"/>
                </a:lnTo>
                <a:lnTo>
                  <a:pt x="0" y="2473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874</Words>
  <Application>Microsoft Macintosh PowerPoint</Application>
  <PresentationFormat>Custom</PresentationFormat>
  <Paragraphs>76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Clear Sans Italics</vt:lpstr>
      <vt:lpstr>Arial</vt:lpstr>
      <vt:lpstr>Canva Sans Bold</vt:lpstr>
      <vt:lpstr>Clear Sans Bold</vt:lpstr>
      <vt:lpstr>Calibri</vt:lpstr>
      <vt:lpstr>Clear Sans</vt:lpstr>
      <vt:lpstr>Norwester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AuctionNest</dc:title>
  <cp:lastModifiedBy>Shaik, Sameer</cp:lastModifiedBy>
  <cp:revision>2</cp:revision>
  <dcterms:created xsi:type="dcterms:W3CDTF">2006-08-16T00:00:00Z</dcterms:created>
  <dcterms:modified xsi:type="dcterms:W3CDTF">2024-10-01T22:07:18Z</dcterms:modified>
  <dc:identifier>DAGSGhnLOs8</dc:identifier>
</cp:coreProperties>
</file>